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5" d="100"/>
          <a:sy n="55" d="100"/>
        </p:scale>
        <p:origin x="6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305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1551009"/>
            <a:ext cx="7556421" cy="1365812"/>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mj-lt"/>
                <a:ea typeface="Noto Serif SC Bold" pitchFamily="34" charset="-122"/>
                <a:cs typeface="Noto Serif SC Bold" pitchFamily="34" charset="-120"/>
              </a:rPr>
              <a:t>Giới thiệu Luật Chuyển đổi </a:t>
            </a:r>
            <a:r>
              <a:rPr lang="en-US" sz="3900" b="1" dirty="0" err="1">
                <a:solidFill>
                  <a:srgbClr val="006747"/>
                </a:solidFill>
                <a:latin typeface="+mj-lt"/>
                <a:ea typeface="Noto Serif SC Bold" pitchFamily="34" charset="-122"/>
                <a:cs typeface="Noto Serif SC Bold" pitchFamily="34" charset="-120"/>
              </a:rPr>
              <a:t>số</a:t>
            </a:r>
            <a:r>
              <a:rPr lang="en-US" sz="3900" b="1" dirty="0">
                <a:solidFill>
                  <a:srgbClr val="006747"/>
                </a:solidFill>
                <a:latin typeface="+mj-lt"/>
                <a:ea typeface="Noto Serif SC Bold" pitchFamily="34" charset="-122"/>
                <a:cs typeface="Noto Serif SC Bold" pitchFamily="34" charset="-120"/>
              </a:rPr>
              <a:t> </a:t>
            </a:r>
            <a:br>
              <a:rPr lang="en-US" sz="3900" b="1" dirty="0">
                <a:solidFill>
                  <a:srgbClr val="006747"/>
                </a:solidFill>
                <a:latin typeface="+mj-lt"/>
                <a:ea typeface="Noto Serif SC Bold" pitchFamily="34" charset="-122"/>
                <a:cs typeface="Noto Serif SC Bold" pitchFamily="34" charset="-120"/>
              </a:rPr>
            </a:br>
            <a:r>
              <a:rPr lang="en-US" sz="3900" b="1" dirty="0">
                <a:solidFill>
                  <a:srgbClr val="006747"/>
                </a:solidFill>
                <a:latin typeface="+mj-lt"/>
                <a:ea typeface="Noto Serif SC Bold" pitchFamily="34" charset="-122"/>
                <a:cs typeface="Noto Serif SC Bold" pitchFamily="34" charset="-120"/>
              </a:rPr>
              <a:t>(Luật số 148/2025/QHXV)</a:t>
            </a:r>
            <a:endParaRPr lang="en-US" sz="3900" dirty="0">
              <a:latin typeface="+mj-lt"/>
            </a:endParaRPr>
          </a:p>
        </p:txBody>
      </p:sp>
      <p:sp>
        <p:nvSpPr>
          <p:cNvPr id="4" name="Text 1"/>
          <p:cNvSpPr/>
          <p:nvPr/>
        </p:nvSpPr>
        <p:spPr>
          <a:xfrm>
            <a:off x="793790" y="4114800"/>
            <a:ext cx="7556421" cy="2089230"/>
          </a:xfrm>
          <a:prstGeom prst="rect">
            <a:avLst/>
          </a:prstGeom>
          <a:noFill/>
          <a:ln/>
        </p:spPr>
        <p:txBody>
          <a:bodyPr wrap="square" lIns="0" tIns="0" rIns="0" bIns="0" rtlCol="0" anchor="t"/>
          <a:lstStyle/>
          <a:p>
            <a:pPr marL="0" indent="0" algn="just">
              <a:lnSpc>
                <a:spcPts val="2500"/>
              </a:lnSpc>
              <a:buNone/>
            </a:pPr>
            <a:r>
              <a:rPr lang="en-US" sz="2400" dirty="0">
                <a:solidFill>
                  <a:srgbClr val="4B4A4A"/>
                </a:solidFill>
                <a:ea typeface="Geist" pitchFamily="34" charset="-122"/>
                <a:cs typeface="Geist" pitchFamily="34" charset="-120"/>
              </a:rPr>
              <a:t>Ngày 11/12/2025, Quốc hội khóa XV đã thông qua Luật Chuyển đổi số, có hiệu lực từ 01/7/2026. Luật hướng tới thiết lập khung pháp lý toàn diện để thúc đẩy chuyển đổi số quốc gia — kết nối chính sách, chuẩn hóa khái niệm, phân định trách nhiệm quản lý nhà nước và tạo hành lang pháp lý cho phát triển chính phủ số, kinh tế số và xã hội số.</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04849"/>
          </a:xfrm>
          <a:prstGeom prst="rect">
            <a:avLst/>
          </a:prstGeom>
        </p:spPr>
      </p:pic>
      <p:sp>
        <p:nvSpPr>
          <p:cNvPr id="3" name="Text 0"/>
          <p:cNvSpPr/>
          <p:nvPr/>
        </p:nvSpPr>
        <p:spPr>
          <a:xfrm>
            <a:off x="793790" y="4420076"/>
            <a:ext cx="12736354" cy="620078"/>
          </a:xfrm>
          <a:prstGeom prst="rect">
            <a:avLst/>
          </a:prstGeom>
          <a:noFill/>
          <a:ln/>
        </p:spPr>
        <p:txBody>
          <a:bodyPr wrap="none" lIns="0" tIns="0" rIns="0" bIns="0" rtlCol="0" anchor="t"/>
          <a:lstStyle/>
          <a:p>
            <a:pPr marL="0" indent="0" algn="l">
              <a:lnSpc>
                <a:spcPts val="4850"/>
              </a:lnSpc>
              <a:buNone/>
            </a:pPr>
            <a:r>
              <a:rPr lang="en-US" sz="3900" b="1" dirty="0" err="1">
                <a:solidFill>
                  <a:srgbClr val="006747"/>
                </a:solidFill>
                <a:latin typeface="+mj-lt"/>
                <a:ea typeface="Noto Serif SC Bold" pitchFamily="34" charset="-122"/>
                <a:cs typeface="Noto Serif SC Bold" pitchFamily="34" charset="-120"/>
              </a:rPr>
              <a:t>Hiệu</a:t>
            </a:r>
            <a:r>
              <a:rPr lang="en-US" sz="3900" b="1" dirty="0">
                <a:solidFill>
                  <a:srgbClr val="006747"/>
                </a:solidFill>
                <a:latin typeface="+mj-lt"/>
                <a:ea typeface="Noto Serif SC Bold" pitchFamily="34" charset="-122"/>
                <a:cs typeface="Noto Serif SC Bold" pitchFamily="34" charset="-120"/>
              </a:rPr>
              <a:t> </a:t>
            </a:r>
            <a:r>
              <a:rPr lang="en-US" sz="3900" b="1" dirty="0" err="1">
                <a:solidFill>
                  <a:srgbClr val="006747"/>
                </a:solidFill>
                <a:latin typeface="+mj-lt"/>
                <a:ea typeface="Noto Serif SC Bold" pitchFamily="34" charset="-122"/>
                <a:cs typeface="Noto Serif SC Bold" pitchFamily="34" charset="-120"/>
              </a:rPr>
              <a:t>lực</a:t>
            </a:r>
            <a:r>
              <a:rPr lang="en-US" sz="3900" b="1" dirty="0">
                <a:solidFill>
                  <a:srgbClr val="006747"/>
                </a:solidFill>
                <a:latin typeface="+mj-lt"/>
                <a:ea typeface="Noto Serif SC Bold" pitchFamily="34" charset="-122"/>
                <a:cs typeface="Noto Serif SC Bold" pitchFamily="34" charset="-120"/>
              </a:rPr>
              <a:t> </a:t>
            </a:r>
            <a:r>
              <a:rPr lang="en-US" sz="3900" b="1" dirty="0" err="1">
                <a:solidFill>
                  <a:srgbClr val="006747"/>
                </a:solidFill>
                <a:latin typeface="+mj-lt"/>
                <a:ea typeface="Noto Serif SC Bold" pitchFamily="34" charset="-122"/>
                <a:cs typeface="Noto Serif SC Bold" pitchFamily="34" charset="-120"/>
              </a:rPr>
              <a:t>thi</a:t>
            </a:r>
            <a:r>
              <a:rPr lang="en-US" sz="3900" b="1" dirty="0">
                <a:solidFill>
                  <a:srgbClr val="006747"/>
                </a:solidFill>
                <a:latin typeface="+mj-lt"/>
                <a:ea typeface="Noto Serif SC Bold" pitchFamily="34" charset="-122"/>
                <a:cs typeface="Noto Serif SC Bold" pitchFamily="34" charset="-120"/>
              </a:rPr>
              <a:t> </a:t>
            </a:r>
            <a:r>
              <a:rPr lang="en-US" sz="3900" b="1" dirty="0" err="1">
                <a:solidFill>
                  <a:srgbClr val="006747"/>
                </a:solidFill>
                <a:latin typeface="+mj-lt"/>
                <a:ea typeface="Noto Serif SC Bold" pitchFamily="34" charset="-122"/>
                <a:cs typeface="Noto Serif SC Bold" pitchFamily="34" charset="-120"/>
              </a:rPr>
              <a:t>hành</a:t>
            </a:r>
            <a:r>
              <a:rPr lang="en-US" sz="3900" b="1" dirty="0">
                <a:solidFill>
                  <a:srgbClr val="006747"/>
                </a:solidFill>
                <a:latin typeface="+mj-lt"/>
                <a:ea typeface="Noto Serif SC Bold" pitchFamily="34" charset="-122"/>
                <a:cs typeface="Noto Serif SC Bold" pitchFamily="34" charset="-120"/>
              </a:rPr>
              <a:t> </a:t>
            </a:r>
            <a:endParaRPr lang="en-US" sz="3900" dirty="0">
              <a:latin typeface="+mj-lt"/>
            </a:endParaRPr>
          </a:p>
        </p:txBody>
      </p:sp>
      <p:sp>
        <p:nvSpPr>
          <p:cNvPr id="4" name="Text 1"/>
          <p:cNvSpPr/>
          <p:nvPr/>
        </p:nvSpPr>
        <p:spPr>
          <a:xfrm>
            <a:off x="793790" y="5337810"/>
            <a:ext cx="13042821" cy="1517571"/>
          </a:xfrm>
          <a:prstGeom prst="rect">
            <a:avLst/>
          </a:prstGeom>
          <a:noFill/>
          <a:ln/>
        </p:spPr>
        <p:txBody>
          <a:bodyPr wrap="square" lIns="0" tIns="0" rIns="0" bIns="0" rtlCol="0" anchor="t"/>
          <a:lstStyle/>
          <a:p>
            <a:pPr marL="0" indent="0" algn="just">
              <a:lnSpc>
                <a:spcPts val="2500"/>
              </a:lnSpc>
              <a:buNone/>
            </a:pPr>
            <a:r>
              <a:rPr lang="en-US" sz="2000" dirty="0" err="1">
                <a:effectLst/>
                <a:ea typeface="Times New Roman" panose="02020603050405020304" pitchFamily="18" charset="0"/>
              </a:rPr>
              <a:t>Luật</a:t>
            </a:r>
            <a:r>
              <a:rPr lang="en-US" sz="2000" dirty="0">
                <a:effectLst/>
                <a:ea typeface="Times New Roman" panose="02020603050405020304" pitchFamily="18" charset="0"/>
              </a:rPr>
              <a:t> </a:t>
            </a:r>
            <a:r>
              <a:rPr lang="en-US" sz="2000" dirty="0" err="1">
                <a:effectLst/>
                <a:ea typeface="Times New Roman" panose="02020603050405020304" pitchFamily="18" charset="0"/>
              </a:rPr>
              <a:t>Công</a:t>
            </a:r>
            <a:r>
              <a:rPr lang="en-US" sz="2000" dirty="0">
                <a:effectLst/>
                <a:ea typeface="Times New Roman" panose="02020603050405020304" pitchFamily="18" charset="0"/>
              </a:rPr>
              <a:t> </a:t>
            </a:r>
            <a:r>
              <a:rPr lang="en-US" sz="2000" dirty="0" err="1">
                <a:effectLst/>
                <a:ea typeface="Times New Roman" panose="02020603050405020304" pitchFamily="18" charset="0"/>
              </a:rPr>
              <a:t>nghệ</a:t>
            </a:r>
            <a:r>
              <a:rPr lang="en-US" sz="2000" dirty="0">
                <a:effectLst/>
                <a:ea typeface="Times New Roman" panose="02020603050405020304" pitchFamily="18" charset="0"/>
              </a:rPr>
              <a:t> </a:t>
            </a:r>
            <a:r>
              <a:rPr lang="en-US" sz="2000" dirty="0" err="1">
                <a:effectLst/>
                <a:ea typeface="Times New Roman" panose="02020603050405020304" pitchFamily="18" charset="0"/>
              </a:rPr>
              <a:t>thông</a:t>
            </a:r>
            <a:r>
              <a:rPr lang="en-US" sz="2000" dirty="0">
                <a:effectLst/>
                <a:ea typeface="Times New Roman" panose="02020603050405020304" pitchFamily="18" charset="0"/>
              </a:rPr>
              <a:t> tin </a:t>
            </a:r>
            <a:r>
              <a:rPr lang="en-US" sz="2000" dirty="0" err="1">
                <a:effectLst/>
                <a:ea typeface="Times New Roman" panose="02020603050405020304" pitchFamily="18" charset="0"/>
              </a:rPr>
              <a:t>hết</a:t>
            </a:r>
            <a:r>
              <a:rPr lang="en-US" sz="2000" dirty="0">
                <a:effectLst/>
                <a:ea typeface="Times New Roman" panose="02020603050405020304" pitchFamily="18" charset="0"/>
              </a:rPr>
              <a:t> </a:t>
            </a:r>
            <a:r>
              <a:rPr lang="en-US" sz="2000" dirty="0" err="1">
                <a:effectLst/>
                <a:ea typeface="Times New Roman" panose="02020603050405020304" pitchFamily="18" charset="0"/>
              </a:rPr>
              <a:t>hiệu</a:t>
            </a:r>
            <a:r>
              <a:rPr lang="en-US" sz="2000" dirty="0">
                <a:effectLst/>
                <a:ea typeface="Times New Roman" panose="02020603050405020304" pitchFamily="18" charset="0"/>
              </a:rPr>
              <a:t> </a:t>
            </a:r>
            <a:r>
              <a:rPr lang="en-US" sz="2000" dirty="0" err="1">
                <a:effectLst/>
                <a:ea typeface="Times New Roman" panose="02020603050405020304" pitchFamily="18" charset="0"/>
              </a:rPr>
              <a:t>lực</a:t>
            </a:r>
            <a:r>
              <a:rPr lang="en-US" sz="2000" dirty="0">
                <a:effectLst/>
                <a:ea typeface="Times New Roman" panose="02020603050405020304" pitchFamily="18" charset="0"/>
              </a:rPr>
              <a:t> </a:t>
            </a:r>
            <a:r>
              <a:rPr lang="en-US" sz="2000" dirty="0" err="1">
                <a:effectLst/>
                <a:ea typeface="Times New Roman" panose="02020603050405020304" pitchFamily="18" charset="0"/>
              </a:rPr>
              <a:t>thi</a:t>
            </a:r>
            <a:r>
              <a:rPr lang="en-US" sz="2000" dirty="0">
                <a:effectLst/>
                <a:ea typeface="Times New Roman" panose="02020603050405020304" pitchFamily="18" charset="0"/>
              </a:rPr>
              <a:t> </a:t>
            </a:r>
            <a:r>
              <a:rPr lang="en-US" sz="2000" dirty="0" err="1">
                <a:effectLst/>
                <a:ea typeface="Times New Roman" panose="02020603050405020304" pitchFamily="18" charset="0"/>
              </a:rPr>
              <a:t>hành</a:t>
            </a:r>
            <a:r>
              <a:rPr lang="en-US" sz="2000" dirty="0">
                <a:effectLst/>
                <a:ea typeface="Times New Roman" panose="02020603050405020304" pitchFamily="18" charset="0"/>
              </a:rPr>
              <a:t> </a:t>
            </a:r>
            <a:r>
              <a:rPr lang="en-US" sz="2000" dirty="0" err="1">
                <a:effectLst/>
                <a:ea typeface="Times New Roman" panose="02020603050405020304" pitchFamily="18" charset="0"/>
              </a:rPr>
              <a:t>kể</a:t>
            </a:r>
            <a:r>
              <a:rPr lang="en-US" sz="2000" dirty="0">
                <a:effectLst/>
                <a:ea typeface="Times New Roman" panose="02020603050405020304" pitchFamily="18" charset="0"/>
              </a:rPr>
              <a:t> </a:t>
            </a:r>
            <a:r>
              <a:rPr lang="en-US" sz="2000" dirty="0" err="1">
                <a:effectLst/>
                <a:ea typeface="Times New Roman" panose="02020603050405020304" pitchFamily="18" charset="0"/>
              </a:rPr>
              <a:t>từ</a:t>
            </a:r>
            <a:r>
              <a:rPr lang="en-US" sz="2000" dirty="0">
                <a:effectLst/>
                <a:ea typeface="Times New Roman" panose="02020603050405020304" pitchFamily="18" charset="0"/>
              </a:rPr>
              <a:t> </a:t>
            </a:r>
            <a:r>
              <a:rPr lang="en-US" sz="2000" dirty="0" err="1">
                <a:effectLst/>
                <a:ea typeface="Times New Roman" panose="02020603050405020304" pitchFamily="18" charset="0"/>
              </a:rPr>
              <a:t>ngày</a:t>
            </a:r>
            <a:r>
              <a:rPr lang="en-US" sz="2000" dirty="0">
                <a:effectLst/>
                <a:ea typeface="Times New Roman" panose="02020603050405020304" pitchFamily="18" charset="0"/>
              </a:rPr>
              <a:t> </a:t>
            </a:r>
            <a:r>
              <a:rPr lang="en-US" sz="2000" dirty="0" err="1">
                <a:effectLst/>
                <a:ea typeface="Times New Roman" panose="02020603050405020304" pitchFamily="18" charset="0"/>
              </a:rPr>
              <a:t>Luật</a:t>
            </a:r>
            <a:r>
              <a:rPr lang="en-US" sz="2000" dirty="0">
                <a:effectLst/>
                <a:ea typeface="Times New Roman" panose="02020603050405020304" pitchFamily="18" charset="0"/>
              </a:rPr>
              <a:t> </a:t>
            </a:r>
            <a:r>
              <a:rPr lang="en-US" sz="2000" dirty="0" err="1">
                <a:effectLst/>
                <a:ea typeface="Times New Roman" panose="02020603050405020304" pitchFamily="18" charset="0"/>
              </a:rPr>
              <a:t>Chuyển</a:t>
            </a:r>
            <a:r>
              <a:rPr lang="en-US" sz="2000" dirty="0">
                <a:effectLst/>
                <a:ea typeface="Times New Roman" panose="02020603050405020304" pitchFamily="18" charset="0"/>
              </a:rPr>
              <a:t> </a:t>
            </a:r>
            <a:r>
              <a:rPr lang="en-US" sz="2000" dirty="0" err="1">
                <a:effectLst/>
                <a:ea typeface="Times New Roman" panose="02020603050405020304" pitchFamily="18" charset="0"/>
              </a:rPr>
              <a:t>đổi</a:t>
            </a:r>
            <a:r>
              <a:rPr lang="en-US" sz="2000" dirty="0">
                <a:effectLst/>
                <a:ea typeface="Times New Roman" panose="02020603050405020304" pitchFamily="18" charset="0"/>
              </a:rPr>
              <a:t> </a:t>
            </a:r>
            <a:r>
              <a:rPr lang="en-US" sz="2000" dirty="0" err="1">
                <a:effectLst/>
                <a:ea typeface="Times New Roman" panose="02020603050405020304" pitchFamily="18" charset="0"/>
              </a:rPr>
              <a:t>số</a:t>
            </a:r>
            <a:r>
              <a:rPr lang="en-US" sz="2000" dirty="0">
                <a:effectLst/>
                <a:ea typeface="Times New Roman" panose="02020603050405020304" pitchFamily="18" charset="0"/>
              </a:rPr>
              <a:t> </a:t>
            </a:r>
            <a:r>
              <a:rPr lang="en-US" sz="2000" dirty="0" err="1">
                <a:effectLst/>
                <a:ea typeface="Times New Roman" panose="02020603050405020304" pitchFamily="18" charset="0"/>
              </a:rPr>
              <a:t>có</a:t>
            </a:r>
            <a:r>
              <a:rPr lang="en-US" sz="2000" dirty="0">
                <a:effectLst/>
                <a:ea typeface="Times New Roman" panose="02020603050405020304" pitchFamily="18" charset="0"/>
              </a:rPr>
              <a:t> </a:t>
            </a:r>
            <a:r>
              <a:rPr lang="en-US" sz="2000" dirty="0" err="1">
                <a:effectLst/>
                <a:ea typeface="Times New Roman" panose="02020603050405020304" pitchFamily="18" charset="0"/>
              </a:rPr>
              <a:t>hiệu</a:t>
            </a:r>
            <a:r>
              <a:rPr lang="en-US" sz="2000" dirty="0">
                <a:effectLst/>
                <a:ea typeface="Times New Roman" panose="02020603050405020304" pitchFamily="18" charset="0"/>
              </a:rPr>
              <a:t> </a:t>
            </a:r>
            <a:r>
              <a:rPr lang="en-US" sz="2000" dirty="0" err="1">
                <a:effectLst/>
                <a:ea typeface="Times New Roman" panose="02020603050405020304" pitchFamily="18" charset="0"/>
              </a:rPr>
              <a:t>lực</a:t>
            </a:r>
            <a:r>
              <a:rPr lang="en-US" sz="2000" dirty="0">
                <a:effectLst/>
                <a:ea typeface="Times New Roman" panose="02020603050405020304" pitchFamily="18" charset="0"/>
              </a:rPr>
              <a:t>. </a:t>
            </a:r>
            <a:r>
              <a:rPr lang="en-US" sz="2000" dirty="0" err="1">
                <a:solidFill>
                  <a:srgbClr val="4B4A4A"/>
                </a:solidFill>
                <a:ea typeface="Geist" pitchFamily="34" charset="-122"/>
                <a:cs typeface="Geist" pitchFamily="34" charset="-120"/>
              </a:rPr>
              <a:t>Việc</a:t>
            </a:r>
            <a:r>
              <a:rPr lang="en-US" sz="2000" dirty="0">
                <a:solidFill>
                  <a:srgbClr val="4B4A4A"/>
                </a:solidFill>
                <a:ea typeface="Geist" pitchFamily="34" charset="-122"/>
                <a:cs typeface="Geist" pitchFamily="34" charset="-120"/>
              </a:rPr>
              <a:t> bãi bỏ Luật Công nghệ thông tin được thực hiện có chọn lọc, bảo đảm kế thừa những nội dung phù hợp và không để lại khoảng trống pháp lý. Bộ Khoa học và Công nghệ chủ trì xây dựng văn bản hướng dẫn thi hành, phối hợp các bộ, ngành, địa phương tổ chức phổ biến, tập huấn và triển khai đánh giá, giám sát định kỳ để đảm bảo thực thi hiệu lực, hiệu quả của Luật.</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04849"/>
          </a:xfrm>
          <a:prstGeom prst="rect">
            <a:avLst/>
          </a:prstGeom>
        </p:spPr>
      </p:pic>
      <p:sp>
        <p:nvSpPr>
          <p:cNvPr id="3" name="Text 0"/>
          <p:cNvSpPr/>
          <p:nvPr/>
        </p:nvSpPr>
        <p:spPr>
          <a:xfrm>
            <a:off x="793790" y="4420076"/>
            <a:ext cx="9473208"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mj-lt"/>
                <a:ea typeface="Noto Serif SC Bold" pitchFamily="34" charset="-122"/>
                <a:cs typeface="Noto Serif SC Bold" pitchFamily="34" charset="-120"/>
              </a:rPr>
              <a:t>Tính cấp thiết của việc ban hành Luật</a:t>
            </a:r>
            <a:endParaRPr lang="en-US" sz="3900" dirty="0">
              <a:latin typeface="+mj-lt"/>
            </a:endParaRPr>
          </a:p>
        </p:txBody>
      </p:sp>
      <p:sp>
        <p:nvSpPr>
          <p:cNvPr id="4" name="Text 1"/>
          <p:cNvSpPr/>
          <p:nvPr/>
        </p:nvSpPr>
        <p:spPr>
          <a:xfrm>
            <a:off x="793790" y="5337810"/>
            <a:ext cx="13042821" cy="1410231"/>
          </a:xfrm>
          <a:prstGeom prst="rect">
            <a:avLst/>
          </a:prstGeom>
          <a:noFill/>
          <a:ln/>
        </p:spPr>
        <p:txBody>
          <a:bodyPr wrap="square" lIns="0" tIns="0" rIns="0" bIns="0" rtlCol="0" anchor="t"/>
          <a:lstStyle/>
          <a:p>
            <a:pPr marL="0" indent="0" algn="just">
              <a:lnSpc>
                <a:spcPts val="2500"/>
              </a:lnSpc>
              <a:buNone/>
            </a:pPr>
            <a:r>
              <a:rPr lang="en-US" sz="2000" dirty="0">
                <a:solidFill>
                  <a:srgbClr val="4B4A4A"/>
                </a:solidFill>
                <a:ea typeface="Geist" pitchFamily="34" charset="-122"/>
                <a:cs typeface="Geist" pitchFamily="34" charset="-120"/>
              </a:rPr>
              <a:t>Luật phản ánh cơ sở chính trị-pháp lý và thực tiễn: (1) Thể chế hóa quan điểm của Đảng theo Nghị quyết 57‑NQ/TW (22/12/2024); (2) Ghi nhận thực tiễn chuyển đổi số đã triển khai theo Chương trình 749/QĐ‑TTg; (3) Khắc phục tình trạng pháp luật phân mảnh, thiếu liên thông giữa các luật chuyên ngành liên quan đến hạ tầng số, dữ liệu, an ninh mạng và giao dịch điện tử.</a:t>
            </a: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2862024"/>
            <a:ext cx="7017901"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mj-lt"/>
                <a:ea typeface="Noto Serif SC Bold" pitchFamily="34" charset="-122"/>
                <a:cs typeface="Noto Serif SC Bold" pitchFamily="34" charset="-120"/>
              </a:rPr>
              <a:t>Mục tiêu tổng quát của Luật</a:t>
            </a:r>
            <a:endParaRPr lang="en-US" sz="3900" dirty="0">
              <a:latin typeface="+mj-lt"/>
            </a:endParaRPr>
          </a:p>
        </p:txBody>
      </p:sp>
      <p:sp>
        <p:nvSpPr>
          <p:cNvPr id="4" name="Text 1"/>
          <p:cNvSpPr/>
          <p:nvPr/>
        </p:nvSpPr>
        <p:spPr>
          <a:xfrm>
            <a:off x="6280190" y="3779758"/>
            <a:ext cx="7556421" cy="1587698"/>
          </a:xfrm>
          <a:prstGeom prst="rect">
            <a:avLst/>
          </a:prstGeom>
          <a:noFill/>
          <a:ln/>
        </p:spPr>
        <p:txBody>
          <a:bodyPr wrap="square" lIns="0" tIns="0" rIns="0" bIns="0" rtlCol="0" anchor="t"/>
          <a:lstStyle/>
          <a:p>
            <a:pPr marL="0" indent="0" algn="just">
              <a:lnSpc>
                <a:spcPts val="2500"/>
              </a:lnSpc>
              <a:buNone/>
            </a:pPr>
            <a:r>
              <a:rPr lang="en-US" sz="2000" dirty="0">
                <a:solidFill>
                  <a:srgbClr val="4B4A4A"/>
                </a:solidFill>
                <a:ea typeface="Geist" pitchFamily="34" charset="-122"/>
                <a:cs typeface="Geist" pitchFamily="34" charset="-120"/>
              </a:rPr>
              <a:t>Luật được xây dựng nhằm: (1) Hoàn thiện hệ thống pháp luật thúc đẩy chuyển đổi số toàn diện, hướng tới quốc gia số; (2) Điều chỉnh quan hệ giữa các chủ thể trên môi trường số; (3) Tăng cường hợp tác quốc tế, nâng cao hội nhập trong lĩnh vực số. Những mục tiêu này vừa mang tính chiến lược vừa phục vụ quản trị, phát triển kinh tế - xã hội.</a:t>
            </a: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2862024"/>
            <a:ext cx="6431994"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mj-lt"/>
                <a:ea typeface="Noto Serif SC Bold" pitchFamily="34" charset="-122"/>
                <a:cs typeface="Noto Serif SC Bold" pitchFamily="34" charset="-120"/>
              </a:rPr>
              <a:t>Quan điểm xây dựng Luật</a:t>
            </a:r>
            <a:endParaRPr lang="en-US" sz="3900" dirty="0">
              <a:latin typeface="+mj-lt"/>
            </a:endParaRPr>
          </a:p>
        </p:txBody>
      </p:sp>
      <p:sp>
        <p:nvSpPr>
          <p:cNvPr id="4" name="Text 1"/>
          <p:cNvSpPr/>
          <p:nvPr/>
        </p:nvSpPr>
        <p:spPr>
          <a:xfrm>
            <a:off x="793790" y="3779758"/>
            <a:ext cx="7556421" cy="1587698"/>
          </a:xfrm>
          <a:prstGeom prst="rect">
            <a:avLst/>
          </a:prstGeom>
          <a:noFill/>
          <a:ln/>
        </p:spPr>
        <p:txBody>
          <a:bodyPr wrap="square" lIns="0" tIns="0" rIns="0" bIns="0" rtlCol="0" anchor="t"/>
          <a:lstStyle/>
          <a:p>
            <a:pPr marL="0" indent="0" algn="just">
              <a:lnSpc>
                <a:spcPts val="2500"/>
              </a:lnSpc>
              <a:buNone/>
            </a:pPr>
            <a:r>
              <a:rPr lang="en-US" sz="2000" dirty="0">
                <a:solidFill>
                  <a:srgbClr val="4B4A4A"/>
                </a:solidFill>
                <a:ea typeface="Geist" pitchFamily="34" charset="-122"/>
                <a:cs typeface="Geist" pitchFamily="34" charset="-120"/>
              </a:rPr>
              <a:t>Ba quan điểm chủ đạo: (1) Thể chế hóa chủ trương của Đảng, phù hợp hệ thống pháp luật và điều ước quốc tế; (2) Luật khung kết nối các luật hiện hành, tạo hành lang pháp lý đồng bộ để thúc đẩy chuyển đổi số; (3) Không trùng lặp, không làm thay đổi thẩm quyền quản lý nhà nước của các bộ, ngành — nguyên tắc tôn trọng phân công, trách nhiệm rõ ràng.</a:t>
            </a:r>
            <a:endParaRPr lang="en-US"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518968" y="0"/>
            <a:ext cx="6111432" cy="8229600"/>
          </a:xfrm>
          <a:prstGeom prst="rect">
            <a:avLst/>
          </a:prstGeom>
        </p:spPr>
      </p:pic>
      <p:sp>
        <p:nvSpPr>
          <p:cNvPr id="3" name="Text 0"/>
          <p:cNvSpPr/>
          <p:nvPr/>
        </p:nvSpPr>
        <p:spPr>
          <a:xfrm>
            <a:off x="793790" y="2710815"/>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mj-lt"/>
                <a:ea typeface="Noto Serif SC Bold" pitchFamily="34" charset="-122"/>
                <a:cs typeface="Noto Serif SC Bold" pitchFamily="34" charset="-120"/>
              </a:rPr>
              <a:t>Bố cục Luật và 06 nhóm vấn đề cốt lõi</a:t>
            </a:r>
            <a:endParaRPr lang="en-US" sz="3900" dirty="0">
              <a:latin typeface="+mj-lt"/>
            </a:endParaRPr>
          </a:p>
        </p:txBody>
      </p:sp>
      <p:sp>
        <p:nvSpPr>
          <p:cNvPr id="4" name="Text 1"/>
          <p:cNvSpPr/>
          <p:nvPr/>
        </p:nvSpPr>
        <p:spPr>
          <a:xfrm>
            <a:off x="793790" y="4248626"/>
            <a:ext cx="7556421" cy="1874382"/>
          </a:xfrm>
          <a:prstGeom prst="rect">
            <a:avLst/>
          </a:prstGeom>
          <a:noFill/>
          <a:ln/>
        </p:spPr>
        <p:txBody>
          <a:bodyPr wrap="square" lIns="0" tIns="0" rIns="0" bIns="0" rtlCol="0" anchor="t"/>
          <a:lstStyle/>
          <a:p>
            <a:pPr marL="0" indent="0" algn="just">
              <a:lnSpc>
                <a:spcPts val="2500"/>
              </a:lnSpc>
              <a:buNone/>
            </a:pPr>
            <a:r>
              <a:rPr lang="en-US" sz="2000" dirty="0">
                <a:solidFill>
                  <a:srgbClr val="4B4A4A"/>
                </a:solidFill>
                <a:latin typeface="+mj-lt"/>
                <a:ea typeface="Geist" pitchFamily="34" charset="-122"/>
                <a:cs typeface="Geist" pitchFamily="34" charset="-120"/>
              </a:rPr>
              <a:t>Luật gồm 08 Chương, 48 Điều, tập trung vào 06 nhóm giải pháp then chốt: (1) Khung pháp lý quốc gia số; (2) Hành lang pháp lý cho hoạt động chuyển đổi số; (3) Cơ chế điều phối quốc gia; (4) Cơ chế tài chính và nhân lực số; (5) Đánh giá, giám sát định kỳ; (6) Bãi bỏ Luật Công nghệ thông tin để tránh chồng chéo.</a:t>
            </a:r>
            <a:endParaRPr lang="en-US" sz="2000" dirty="0">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2241948"/>
            <a:ext cx="7556421" cy="1068412"/>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mj-lt"/>
                <a:ea typeface="Noto Serif SC Bold" pitchFamily="34" charset="-122"/>
                <a:cs typeface="Noto Serif SC Bold" pitchFamily="34" charset="-120"/>
              </a:rPr>
              <a:t>Những nội dung </a:t>
            </a:r>
            <a:r>
              <a:rPr lang="en-US" sz="3900" b="1" dirty="0" err="1">
                <a:solidFill>
                  <a:srgbClr val="006747"/>
                </a:solidFill>
                <a:latin typeface="+mj-lt"/>
                <a:ea typeface="Noto Serif SC Bold" pitchFamily="34" charset="-122"/>
                <a:cs typeface="Noto Serif SC Bold" pitchFamily="34" charset="-120"/>
              </a:rPr>
              <a:t>cơ</a:t>
            </a:r>
            <a:r>
              <a:rPr lang="en-US" sz="3900" b="1" dirty="0">
                <a:solidFill>
                  <a:srgbClr val="006747"/>
                </a:solidFill>
                <a:latin typeface="+mj-lt"/>
                <a:ea typeface="Noto Serif SC Bold" pitchFamily="34" charset="-122"/>
                <a:cs typeface="Noto Serif SC Bold" pitchFamily="34" charset="-120"/>
              </a:rPr>
              <a:t> </a:t>
            </a:r>
            <a:r>
              <a:rPr lang="en-US" sz="3900" b="1" dirty="0" err="1">
                <a:solidFill>
                  <a:srgbClr val="006747"/>
                </a:solidFill>
                <a:latin typeface="+mj-lt"/>
                <a:ea typeface="Noto Serif SC Bold" pitchFamily="34" charset="-122"/>
                <a:cs typeface="Noto Serif SC Bold" pitchFamily="34" charset="-120"/>
              </a:rPr>
              <a:t>bản</a:t>
            </a:r>
            <a:endParaRPr lang="en-US" sz="3900" dirty="0">
              <a:latin typeface="+mj-lt"/>
            </a:endParaRPr>
          </a:p>
        </p:txBody>
      </p:sp>
      <p:sp>
        <p:nvSpPr>
          <p:cNvPr id="4" name="Text 1"/>
          <p:cNvSpPr/>
          <p:nvPr/>
        </p:nvSpPr>
        <p:spPr>
          <a:xfrm>
            <a:off x="6280190" y="3854370"/>
            <a:ext cx="7556421" cy="2133164"/>
          </a:xfrm>
          <a:prstGeom prst="rect">
            <a:avLst/>
          </a:prstGeom>
          <a:noFill/>
          <a:ln/>
        </p:spPr>
        <p:txBody>
          <a:bodyPr wrap="square" lIns="0" tIns="0" rIns="0" bIns="0" rtlCol="0" anchor="t"/>
          <a:lstStyle/>
          <a:p>
            <a:pPr marL="0" indent="0" algn="just">
              <a:lnSpc>
                <a:spcPts val="2500"/>
              </a:lnSpc>
              <a:buNone/>
            </a:pPr>
            <a:r>
              <a:rPr lang="en-US" sz="2000" dirty="0">
                <a:solidFill>
                  <a:srgbClr val="4B4A4A"/>
                </a:solidFill>
                <a:ea typeface="Geist" pitchFamily="34" charset="-122"/>
                <a:cs typeface="Geist" pitchFamily="34" charset="-120"/>
              </a:rPr>
              <a:t>Luật chuẩn hóa phạm vi điều chỉnh, đối tượng áp dụng và các khái niệm nền tảng: chuyển đổi số, hạ tầng số, nền tảng số, hệ thống số, môi trường số, chính phủ số, kinh tế số, xã hội số. Đồng thời xác định hành vi bị nghiêm cấm trên môi trường số, tạo nền tảng nhận thức pháp lý thống nhất cho quản lý, triển khai và kiểm soát rủi ro.</a:t>
            </a:r>
            <a:endParaRPr lang="en-US"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2551986"/>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mj-lt"/>
                <a:ea typeface="Noto Serif SC Bold" pitchFamily="34" charset="-122"/>
                <a:cs typeface="Noto Serif SC Bold" pitchFamily="34" charset="-120"/>
              </a:rPr>
              <a:t>Nguyên tắc, kiến trúc kỹ </a:t>
            </a:r>
            <a:r>
              <a:rPr lang="en-US" sz="3900" b="1" dirty="0" err="1">
                <a:solidFill>
                  <a:srgbClr val="006747"/>
                </a:solidFill>
                <a:latin typeface="+mj-lt"/>
                <a:ea typeface="Noto Serif SC Bold" pitchFamily="34" charset="-122"/>
                <a:cs typeface="Noto Serif SC Bold" pitchFamily="34" charset="-120"/>
              </a:rPr>
              <a:t>thuật</a:t>
            </a:r>
            <a:r>
              <a:rPr lang="en-US" sz="3900" b="1" dirty="0">
                <a:solidFill>
                  <a:srgbClr val="006747"/>
                </a:solidFill>
                <a:latin typeface="+mj-lt"/>
                <a:ea typeface="Noto Serif SC Bold" pitchFamily="34" charset="-122"/>
                <a:cs typeface="Noto Serif SC Bold" pitchFamily="34" charset="-120"/>
              </a:rPr>
              <a:t> </a:t>
            </a:r>
            <a:r>
              <a:rPr lang="en-US" sz="3900" b="1" dirty="0" err="1">
                <a:solidFill>
                  <a:srgbClr val="006747"/>
                </a:solidFill>
                <a:latin typeface="+mj-lt"/>
                <a:ea typeface="Noto Serif SC Bold" pitchFamily="34" charset="-122"/>
                <a:cs typeface="Noto Serif SC Bold" pitchFamily="34" charset="-120"/>
              </a:rPr>
              <a:t>và</a:t>
            </a:r>
            <a:br>
              <a:rPr lang="en-US" sz="3900" b="1" dirty="0">
                <a:solidFill>
                  <a:srgbClr val="006747"/>
                </a:solidFill>
                <a:latin typeface="+mj-lt"/>
                <a:ea typeface="Noto Serif SC Bold" pitchFamily="34" charset="-122"/>
                <a:cs typeface="Noto Serif SC Bold" pitchFamily="34" charset="-120"/>
              </a:rPr>
            </a:br>
            <a:r>
              <a:rPr lang="en-US" sz="3900" b="1" dirty="0">
                <a:solidFill>
                  <a:srgbClr val="006747"/>
                </a:solidFill>
                <a:latin typeface="+mj-lt"/>
                <a:ea typeface="Noto Serif SC Bold" pitchFamily="34" charset="-122"/>
                <a:cs typeface="Noto Serif SC Bold" pitchFamily="34" charset="-120"/>
              </a:rPr>
              <a:t> hạ tầng số</a:t>
            </a:r>
            <a:endParaRPr lang="en-US" sz="3900" dirty="0">
              <a:latin typeface="+mj-lt"/>
            </a:endParaRPr>
          </a:p>
        </p:txBody>
      </p:sp>
      <p:sp>
        <p:nvSpPr>
          <p:cNvPr id="4" name="Text 1"/>
          <p:cNvSpPr/>
          <p:nvPr/>
        </p:nvSpPr>
        <p:spPr>
          <a:xfrm>
            <a:off x="793790" y="4089797"/>
            <a:ext cx="7556421" cy="1986912"/>
          </a:xfrm>
          <a:prstGeom prst="rect">
            <a:avLst/>
          </a:prstGeom>
          <a:noFill/>
          <a:ln/>
        </p:spPr>
        <p:txBody>
          <a:bodyPr wrap="square" lIns="0" tIns="0" rIns="0" bIns="0" rtlCol="0" anchor="t"/>
          <a:lstStyle/>
          <a:p>
            <a:pPr marL="0" indent="0" algn="just">
              <a:lnSpc>
                <a:spcPts val="2500"/>
              </a:lnSpc>
              <a:buNone/>
            </a:pPr>
            <a:r>
              <a:rPr lang="en-US" sz="2000" dirty="0">
                <a:solidFill>
                  <a:srgbClr val="4B4A4A"/>
                </a:solidFill>
                <a:ea typeface="Geist" pitchFamily="34" charset="-122"/>
                <a:cs typeface="Geist" pitchFamily="34" charset="-120"/>
              </a:rPr>
              <a:t>Luật xác định nguyên tắc kiến trúc hệ thống số: sử dụng nền tảng số, ưu tiên điện toán đám mây, kết nối, chia sẻ dữ liệu và bảo đảm an ninh mạng ngay từ giai đoạn thiết kế. Đồng thời quy định quản lý thống nhất hạ tầng số, phát triển trung tâm dữ liệu, hạ tầng kết nối nhằm thông minh hóa hạ tầng giao thông, năng lượng, cấp thoát nước và các công trình công cộng.</a:t>
            </a:r>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099858" y="2551986"/>
            <a:ext cx="8032831" cy="1240155"/>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mj-lt"/>
                <a:ea typeface="Noto Serif SC Bold" pitchFamily="34" charset="-122"/>
                <a:cs typeface="Noto Serif SC Bold" pitchFamily="34" charset="-120"/>
              </a:rPr>
              <a:t>Nhân lực, tài chính và cơ chế thử nghiệm</a:t>
            </a:r>
            <a:endParaRPr lang="en-US" sz="3900" dirty="0">
              <a:latin typeface="+mj-lt"/>
            </a:endParaRPr>
          </a:p>
        </p:txBody>
      </p:sp>
      <p:sp>
        <p:nvSpPr>
          <p:cNvPr id="4" name="Text 1"/>
          <p:cNvSpPr/>
          <p:nvPr/>
        </p:nvSpPr>
        <p:spPr>
          <a:xfrm>
            <a:off x="6280190" y="4089797"/>
            <a:ext cx="7556421" cy="1986912"/>
          </a:xfrm>
          <a:prstGeom prst="rect">
            <a:avLst/>
          </a:prstGeom>
          <a:noFill/>
          <a:ln/>
        </p:spPr>
        <p:txBody>
          <a:bodyPr wrap="square" lIns="0" tIns="0" rIns="0" bIns="0" rtlCol="0" anchor="t"/>
          <a:lstStyle/>
          <a:p>
            <a:pPr marL="0" indent="0" algn="just">
              <a:lnSpc>
                <a:spcPts val="2500"/>
              </a:lnSpc>
              <a:buNone/>
            </a:pPr>
            <a:r>
              <a:rPr lang="en-US" sz="2000" dirty="0">
                <a:solidFill>
                  <a:srgbClr val="4B4A4A"/>
                </a:solidFill>
                <a:latin typeface="+mj-lt"/>
                <a:ea typeface="Geist" pitchFamily="34" charset="-122"/>
                <a:cs typeface="Geist" pitchFamily="34" charset="-120"/>
              </a:rPr>
              <a:t>Luật hóa các biện pháp đảm bảo: (1) Nhân lực số — tích hợp năng lực số vào giáo dục, cơ chế tuyển dụng, đãi ngộ và chuyển đổi nghề nghiệp; (2) Tài chính — cam kết chi tối thiểu 1% tổng chi NSNN cho chuyển đổi số, cơ chế hỗ trợ thử nghiệm sản phẩm/dịch vụ mới; (3) Khung thử nghiệm có kiểm soát để thúc đẩy đổi mới sáng tạo, đồng thời hạn chế rủi ro pháp lý cho dự án thí điểm.</a:t>
            </a:r>
            <a:endParaRPr lang="en-US" sz="2000"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04849"/>
          </a:xfrm>
          <a:prstGeom prst="rect">
            <a:avLst/>
          </a:prstGeom>
        </p:spPr>
      </p:pic>
      <p:sp>
        <p:nvSpPr>
          <p:cNvPr id="3" name="Text 0"/>
          <p:cNvSpPr/>
          <p:nvPr/>
        </p:nvSpPr>
        <p:spPr>
          <a:xfrm>
            <a:off x="793790" y="4420076"/>
            <a:ext cx="11509891"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mj-lt"/>
                <a:ea typeface="Noto Serif SC Bold" pitchFamily="34" charset="-122"/>
                <a:cs typeface="Noto Serif SC Bold" pitchFamily="34" charset="-120"/>
              </a:rPr>
              <a:t>Phát triển Chính phủ số </a:t>
            </a:r>
            <a:r>
              <a:rPr lang="en-US" sz="3900" b="1" dirty="0" err="1">
                <a:solidFill>
                  <a:srgbClr val="006747"/>
                </a:solidFill>
                <a:latin typeface="+mj-lt"/>
                <a:ea typeface="Noto Serif SC Bold" pitchFamily="34" charset="-122"/>
                <a:cs typeface="Noto Serif SC Bold" pitchFamily="34" charset="-120"/>
              </a:rPr>
              <a:t>và</a:t>
            </a:r>
            <a:r>
              <a:rPr lang="en-US" sz="3900" b="1" dirty="0">
                <a:solidFill>
                  <a:srgbClr val="006747"/>
                </a:solidFill>
                <a:latin typeface="+mj-lt"/>
                <a:ea typeface="Noto Serif SC Bold" pitchFamily="34" charset="-122"/>
                <a:cs typeface="Noto Serif SC Bold" pitchFamily="34" charset="-120"/>
              </a:rPr>
              <a:t> </a:t>
            </a:r>
            <a:r>
              <a:rPr lang="en-US" sz="3900" b="1" dirty="0" err="1">
                <a:solidFill>
                  <a:srgbClr val="006747"/>
                </a:solidFill>
                <a:latin typeface="+mj-lt"/>
                <a:ea typeface="Noto Serif SC Bold" pitchFamily="34" charset="-122"/>
                <a:cs typeface="Noto Serif SC Bold" pitchFamily="34" charset="-120"/>
              </a:rPr>
              <a:t>Kinh</a:t>
            </a:r>
            <a:r>
              <a:rPr lang="en-US" sz="3900" b="1" dirty="0">
                <a:solidFill>
                  <a:srgbClr val="006747"/>
                </a:solidFill>
                <a:latin typeface="+mj-lt"/>
                <a:ea typeface="Noto Serif SC Bold" pitchFamily="34" charset="-122"/>
                <a:cs typeface="Noto Serif SC Bold" pitchFamily="34" charset="-120"/>
              </a:rPr>
              <a:t> tế — xã hội số</a:t>
            </a:r>
            <a:endParaRPr lang="en-US" sz="3900" dirty="0">
              <a:latin typeface="+mj-lt"/>
            </a:endParaRPr>
          </a:p>
        </p:txBody>
      </p:sp>
      <p:sp>
        <p:nvSpPr>
          <p:cNvPr id="4" name="Text 1"/>
          <p:cNvSpPr/>
          <p:nvPr/>
        </p:nvSpPr>
        <p:spPr>
          <a:xfrm>
            <a:off x="793790" y="5337810"/>
            <a:ext cx="13327324" cy="1074565"/>
          </a:xfrm>
          <a:prstGeom prst="rect">
            <a:avLst/>
          </a:prstGeom>
          <a:noFill/>
          <a:ln/>
        </p:spPr>
        <p:txBody>
          <a:bodyPr wrap="square" lIns="0" tIns="0" rIns="0" bIns="0" rtlCol="0" anchor="t"/>
          <a:lstStyle/>
          <a:p>
            <a:pPr marL="0" indent="0" algn="just">
              <a:lnSpc>
                <a:spcPts val="2500"/>
              </a:lnSpc>
              <a:buNone/>
            </a:pPr>
            <a:r>
              <a:rPr lang="en-US" sz="2000" dirty="0">
                <a:solidFill>
                  <a:srgbClr val="4B4A4A"/>
                </a:solidFill>
                <a:ea typeface="Geist" pitchFamily="34" charset="-122"/>
                <a:cs typeface="Geist" pitchFamily="34" charset="-120"/>
              </a:rPr>
              <a:t>Luật yêu cầu số hóa toàn trình hoạt động chỉ đạo, điều hành và dịch vụ công: cung cấp dịch vụ công trực tuyến toàn trình; áp dụng nguyên tắc “khai báo một lần”; đo lường chất lượng dịch vụ trực tuyến; bảo đảm tiếp cận bình đẳng. Đồng thời, thúc đẩy chuyển đổi số doanh nghiệp, hỗ trợ doanh nghiệp vừa và nhỏ và ưu tiên nguồn lực để thu hẹp khoảng cách số vùng sâu, vùng xa.</a:t>
            </a:r>
            <a:endParaRPr lang="en-US" sz="2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1014</Words>
  <Application>Microsoft Office PowerPoint</Application>
  <PresentationFormat>Custom</PresentationFormat>
  <Paragraphs>30</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Hello</dc:creator>
  <cp:lastModifiedBy>Hải Hà</cp:lastModifiedBy>
  <cp:revision>2</cp:revision>
  <dcterms:created xsi:type="dcterms:W3CDTF">2026-02-08T05:50:37Z</dcterms:created>
  <dcterms:modified xsi:type="dcterms:W3CDTF">2026-02-08T06:05:19Z</dcterms:modified>
</cp:coreProperties>
</file>